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372451-B1D6-44A4-8E54-877C6A0A66FC}" v="101" dt="2022-07-15T14:35:07.0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66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00B683-ADFE-407D-B268-17604E6C2D9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9F7C0BE-BE5E-471A-893A-7BA52D2A4B30}">
      <dgm:prSet/>
      <dgm:spPr/>
      <dgm:t>
        <a:bodyPr/>
        <a:lstStyle/>
        <a:p>
          <a:r>
            <a:rPr lang="en-US"/>
            <a:t>Types of Radiations</a:t>
          </a:r>
        </a:p>
      </dgm:t>
    </dgm:pt>
    <dgm:pt modelId="{CA60A6E8-AA14-4BA7-A1B1-BD745046D42F}" type="parTrans" cxnId="{C36A0850-BC2A-4C7E-B860-750B9CF14CB2}">
      <dgm:prSet/>
      <dgm:spPr/>
      <dgm:t>
        <a:bodyPr/>
        <a:lstStyle/>
        <a:p>
          <a:endParaRPr lang="en-US"/>
        </a:p>
      </dgm:t>
    </dgm:pt>
    <dgm:pt modelId="{97A59DBE-CE6D-4DD4-BA5D-44C01D49F09F}" type="sibTrans" cxnId="{C36A0850-BC2A-4C7E-B860-750B9CF14CB2}">
      <dgm:prSet/>
      <dgm:spPr/>
      <dgm:t>
        <a:bodyPr/>
        <a:lstStyle/>
        <a:p>
          <a:endParaRPr lang="en-US"/>
        </a:p>
      </dgm:t>
    </dgm:pt>
    <dgm:pt modelId="{52559093-88AE-4249-A660-488B731165CA}">
      <dgm:prSet/>
      <dgm:spPr/>
      <dgm:t>
        <a:bodyPr/>
        <a:lstStyle/>
        <a:p>
          <a:r>
            <a:rPr lang="en-US"/>
            <a:t>Different Units of activity</a:t>
          </a:r>
        </a:p>
      </dgm:t>
    </dgm:pt>
    <dgm:pt modelId="{9AF7066C-0E5C-4548-B88B-C8C1AF3D846B}" type="parTrans" cxnId="{D6F68647-35E1-4A35-BEBF-41496F77E600}">
      <dgm:prSet/>
      <dgm:spPr/>
      <dgm:t>
        <a:bodyPr/>
        <a:lstStyle/>
        <a:p>
          <a:endParaRPr lang="en-US"/>
        </a:p>
      </dgm:t>
    </dgm:pt>
    <dgm:pt modelId="{9B9A535C-A7D6-4782-AC48-27F37D983E7F}" type="sibTrans" cxnId="{D6F68647-35E1-4A35-BEBF-41496F77E600}">
      <dgm:prSet/>
      <dgm:spPr/>
      <dgm:t>
        <a:bodyPr/>
        <a:lstStyle/>
        <a:p>
          <a:endParaRPr lang="en-US"/>
        </a:p>
      </dgm:t>
    </dgm:pt>
    <dgm:pt modelId="{600BB0EE-DBAB-437B-A2B2-42A296A7CB32}">
      <dgm:prSet/>
      <dgm:spPr/>
      <dgm:t>
        <a:bodyPr/>
        <a:lstStyle/>
        <a:p>
          <a:r>
            <a:rPr lang="en-US"/>
            <a:t>KERMA</a:t>
          </a:r>
        </a:p>
      </dgm:t>
    </dgm:pt>
    <dgm:pt modelId="{36BB7DE9-4C67-44B5-9A5B-B964D13349B4}" type="parTrans" cxnId="{1083B53B-BBE6-458B-AB84-11CD691C2693}">
      <dgm:prSet/>
      <dgm:spPr/>
      <dgm:t>
        <a:bodyPr/>
        <a:lstStyle/>
        <a:p>
          <a:endParaRPr lang="en-US"/>
        </a:p>
      </dgm:t>
    </dgm:pt>
    <dgm:pt modelId="{F79FE70F-9F76-4FFE-A5F1-83D89FB4E44E}" type="sibTrans" cxnId="{1083B53B-BBE6-458B-AB84-11CD691C2693}">
      <dgm:prSet/>
      <dgm:spPr/>
      <dgm:t>
        <a:bodyPr/>
        <a:lstStyle/>
        <a:p>
          <a:endParaRPr lang="en-US"/>
        </a:p>
      </dgm:t>
    </dgm:pt>
    <dgm:pt modelId="{E6D027CF-A81D-4E76-8C00-D3C33B9D6FB6}">
      <dgm:prSet/>
      <dgm:spPr/>
      <dgm:t>
        <a:bodyPr/>
        <a:lstStyle/>
        <a:p>
          <a:r>
            <a:rPr lang="en-US" dirty="0"/>
            <a:t>Natural Sources of Radiations</a:t>
          </a:r>
        </a:p>
      </dgm:t>
    </dgm:pt>
    <dgm:pt modelId="{8AC7D6B7-5D9F-41F9-BFFF-27A3F035182D}" type="parTrans" cxnId="{C198754C-D5C2-4206-95F7-668CF89571BD}">
      <dgm:prSet/>
      <dgm:spPr/>
      <dgm:t>
        <a:bodyPr/>
        <a:lstStyle/>
        <a:p>
          <a:endParaRPr lang="en-US"/>
        </a:p>
      </dgm:t>
    </dgm:pt>
    <dgm:pt modelId="{6C6DE7A0-2D0D-4C13-BAF2-AB7AE5850446}" type="sibTrans" cxnId="{C198754C-D5C2-4206-95F7-668CF89571BD}">
      <dgm:prSet/>
      <dgm:spPr/>
      <dgm:t>
        <a:bodyPr/>
        <a:lstStyle/>
        <a:p>
          <a:endParaRPr lang="en-US"/>
        </a:p>
      </dgm:t>
    </dgm:pt>
    <dgm:pt modelId="{95E0450B-F2C8-44B0-BD10-ECD103817D1B}">
      <dgm:prSet/>
      <dgm:spPr/>
      <dgm:t>
        <a:bodyPr/>
        <a:lstStyle/>
        <a:p>
          <a:r>
            <a:rPr lang="en-US"/>
            <a:t>Artificial Sources of Radiations</a:t>
          </a:r>
        </a:p>
      </dgm:t>
    </dgm:pt>
    <dgm:pt modelId="{70F885B8-5EEF-4779-A9B1-5AD88BDFD9E4}" type="parTrans" cxnId="{3B0CF511-35F7-407E-A0FB-A31D4F73B4A6}">
      <dgm:prSet/>
      <dgm:spPr/>
      <dgm:t>
        <a:bodyPr/>
        <a:lstStyle/>
        <a:p>
          <a:endParaRPr lang="en-US"/>
        </a:p>
      </dgm:t>
    </dgm:pt>
    <dgm:pt modelId="{95370416-7032-4F3D-8AC9-D4C061560605}" type="sibTrans" cxnId="{3B0CF511-35F7-407E-A0FB-A31D4F73B4A6}">
      <dgm:prSet/>
      <dgm:spPr/>
      <dgm:t>
        <a:bodyPr/>
        <a:lstStyle/>
        <a:p>
          <a:endParaRPr lang="en-US"/>
        </a:p>
      </dgm:t>
    </dgm:pt>
    <dgm:pt modelId="{8BED46D6-69F6-4101-A8E6-572D4C524E3F}">
      <dgm:prSet/>
      <dgm:spPr/>
      <dgm:t>
        <a:bodyPr/>
        <a:lstStyle/>
        <a:p>
          <a:r>
            <a:rPr lang="en-US"/>
            <a:t>Radiation Dose</a:t>
          </a:r>
        </a:p>
      </dgm:t>
    </dgm:pt>
    <dgm:pt modelId="{8AC94580-FDF6-42B8-ABE7-FCF4B897F307}" type="parTrans" cxnId="{57C43122-C420-4319-813C-A723322A74C3}">
      <dgm:prSet/>
      <dgm:spPr/>
      <dgm:t>
        <a:bodyPr/>
        <a:lstStyle/>
        <a:p>
          <a:endParaRPr lang="en-US"/>
        </a:p>
      </dgm:t>
    </dgm:pt>
    <dgm:pt modelId="{D62A3AEB-0308-4F9E-91F4-CF86A6E163B7}" type="sibTrans" cxnId="{57C43122-C420-4319-813C-A723322A74C3}">
      <dgm:prSet/>
      <dgm:spPr/>
      <dgm:t>
        <a:bodyPr/>
        <a:lstStyle/>
        <a:p>
          <a:endParaRPr lang="en-US"/>
        </a:p>
      </dgm:t>
    </dgm:pt>
    <dgm:pt modelId="{4124F6F2-7224-4BA3-A209-576A151F24DD}" type="pres">
      <dgm:prSet presAssocID="{9000B683-ADFE-407D-B268-17604E6C2D98}" presName="linear" presStyleCnt="0">
        <dgm:presLayoutVars>
          <dgm:animLvl val="lvl"/>
          <dgm:resizeHandles val="exact"/>
        </dgm:presLayoutVars>
      </dgm:prSet>
      <dgm:spPr/>
    </dgm:pt>
    <dgm:pt modelId="{F0DBC003-4091-463F-A6F5-FE99A6517B04}" type="pres">
      <dgm:prSet presAssocID="{49F7C0BE-BE5E-471A-893A-7BA52D2A4B3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C60BFF2-81E3-4A12-A14A-DAF6CDB58C31}" type="pres">
      <dgm:prSet presAssocID="{97A59DBE-CE6D-4DD4-BA5D-44C01D49F09F}" presName="spacer" presStyleCnt="0"/>
      <dgm:spPr/>
    </dgm:pt>
    <dgm:pt modelId="{49AC77D6-83B7-4D4B-A18A-19F499FDAE13}" type="pres">
      <dgm:prSet presAssocID="{52559093-88AE-4249-A660-488B731165C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E4E9050-5F3E-4A44-9141-8C02E96E26CA}" type="pres">
      <dgm:prSet presAssocID="{9B9A535C-A7D6-4782-AC48-27F37D983E7F}" presName="spacer" presStyleCnt="0"/>
      <dgm:spPr/>
    </dgm:pt>
    <dgm:pt modelId="{AC2D05CE-2F9C-45BD-91A8-F76622B04B4C}" type="pres">
      <dgm:prSet presAssocID="{600BB0EE-DBAB-437B-A2B2-42A296A7CB3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44575C2F-504F-4FC7-965D-33B55A85CFBD}" type="pres">
      <dgm:prSet presAssocID="{F79FE70F-9F76-4FFE-A5F1-83D89FB4E44E}" presName="spacer" presStyleCnt="0"/>
      <dgm:spPr/>
    </dgm:pt>
    <dgm:pt modelId="{C90F4E25-BCDE-4324-8E7D-F27811A1938E}" type="pres">
      <dgm:prSet presAssocID="{E6D027CF-A81D-4E76-8C00-D3C33B9D6FB6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9E7F26E-B26C-4145-AF8A-A818DD97E407}" type="pres">
      <dgm:prSet presAssocID="{6C6DE7A0-2D0D-4C13-BAF2-AB7AE5850446}" presName="spacer" presStyleCnt="0"/>
      <dgm:spPr/>
    </dgm:pt>
    <dgm:pt modelId="{0E705296-E22E-4BE2-9C1A-C57869E80067}" type="pres">
      <dgm:prSet presAssocID="{95E0450B-F2C8-44B0-BD10-ECD103817D1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A19580D-A72B-4C9B-B647-1B035719B7B1}" type="pres">
      <dgm:prSet presAssocID="{95370416-7032-4F3D-8AC9-D4C061560605}" presName="spacer" presStyleCnt="0"/>
      <dgm:spPr/>
    </dgm:pt>
    <dgm:pt modelId="{5BBB2EEF-F5F9-4CFB-800D-A7C44661FB94}" type="pres">
      <dgm:prSet presAssocID="{8BED46D6-69F6-4101-A8E6-572D4C524E3F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2DAEE106-4397-4E51-869D-EC1BB0C6DC73}" type="presOf" srcId="{8BED46D6-69F6-4101-A8E6-572D4C524E3F}" destId="{5BBB2EEF-F5F9-4CFB-800D-A7C44661FB94}" srcOrd="0" destOrd="0" presId="urn:microsoft.com/office/officeart/2005/8/layout/vList2"/>
    <dgm:cxn modelId="{BDAE240D-BCC7-4747-8103-81888B155E7A}" type="presOf" srcId="{9000B683-ADFE-407D-B268-17604E6C2D98}" destId="{4124F6F2-7224-4BA3-A209-576A151F24DD}" srcOrd="0" destOrd="0" presId="urn:microsoft.com/office/officeart/2005/8/layout/vList2"/>
    <dgm:cxn modelId="{3B0CF511-35F7-407E-A0FB-A31D4F73B4A6}" srcId="{9000B683-ADFE-407D-B268-17604E6C2D98}" destId="{95E0450B-F2C8-44B0-BD10-ECD103817D1B}" srcOrd="4" destOrd="0" parTransId="{70F885B8-5EEF-4779-A9B1-5AD88BDFD9E4}" sibTransId="{95370416-7032-4F3D-8AC9-D4C061560605}"/>
    <dgm:cxn modelId="{164FCD1C-3839-4561-A297-AD4681C9D203}" type="presOf" srcId="{600BB0EE-DBAB-437B-A2B2-42A296A7CB32}" destId="{AC2D05CE-2F9C-45BD-91A8-F76622B04B4C}" srcOrd="0" destOrd="0" presId="urn:microsoft.com/office/officeart/2005/8/layout/vList2"/>
    <dgm:cxn modelId="{57C43122-C420-4319-813C-A723322A74C3}" srcId="{9000B683-ADFE-407D-B268-17604E6C2D98}" destId="{8BED46D6-69F6-4101-A8E6-572D4C524E3F}" srcOrd="5" destOrd="0" parTransId="{8AC94580-FDF6-42B8-ABE7-FCF4B897F307}" sibTransId="{D62A3AEB-0308-4F9E-91F4-CF86A6E163B7}"/>
    <dgm:cxn modelId="{DD981E36-8590-439B-A801-05F344CF323E}" type="presOf" srcId="{52559093-88AE-4249-A660-488B731165CA}" destId="{49AC77D6-83B7-4D4B-A18A-19F499FDAE13}" srcOrd="0" destOrd="0" presId="urn:microsoft.com/office/officeart/2005/8/layout/vList2"/>
    <dgm:cxn modelId="{1083B53B-BBE6-458B-AB84-11CD691C2693}" srcId="{9000B683-ADFE-407D-B268-17604E6C2D98}" destId="{600BB0EE-DBAB-437B-A2B2-42A296A7CB32}" srcOrd="2" destOrd="0" parTransId="{36BB7DE9-4C67-44B5-9A5B-B964D13349B4}" sibTransId="{F79FE70F-9F76-4FFE-A5F1-83D89FB4E44E}"/>
    <dgm:cxn modelId="{D6F68647-35E1-4A35-BEBF-41496F77E600}" srcId="{9000B683-ADFE-407D-B268-17604E6C2D98}" destId="{52559093-88AE-4249-A660-488B731165CA}" srcOrd="1" destOrd="0" parTransId="{9AF7066C-0E5C-4548-B88B-C8C1AF3D846B}" sibTransId="{9B9A535C-A7D6-4782-AC48-27F37D983E7F}"/>
    <dgm:cxn modelId="{C198754C-D5C2-4206-95F7-668CF89571BD}" srcId="{9000B683-ADFE-407D-B268-17604E6C2D98}" destId="{E6D027CF-A81D-4E76-8C00-D3C33B9D6FB6}" srcOrd="3" destOrd="0" parTransId="{8AC7D6B7-5D9F-41F9-BFFF-27A3F035182D}" sibTransId="{6C6DE7A0-2D0D-4C13-BAF2-AB7AE5850446}"/>
    <dgm:cxn modelId="{C36A0850-BC2A-4C7E-B860-750B9CF14CB2}" srcId="{9000B683-ADFE-407D-B268-17604E6C2D98}" destId="{49F7C0BE-BE5E-471A-893A-7BA52D2A4B30}" srcOrd="0" destOrd="0" parTransId="{CA60A6E8-AA14-4BA7-A1B1-BD745046D42F}" sibTransId="{97A59DBE-CE6D-4DD4-BA5D-44C01D49F09F}"/>
    <dgm:cxn modelId="{CBA016AE-D388-4B3D-8B12-3163D88151FE}" type="presOf" srcId="{95E0450B-F2C8-44B0-BD10-ECD103817D1B}" destId="{0E705296-E22E-4BE2-9C1A-C57869E80067}" srcOrd="0" destOrd="0" presId="urn:microsoft.com/office/officeart/2005/8/layout/vList2"/>
    <dgm:cxn modelId="{5A0F72B4-5904-4503-98AC-AB4B7B5FA79E}" type="presOf" srcId="{E6D027CF-A81D-4E76-8C00-D3C33B9D6FB6}" destId="{C90F4E25-BCDE-4324-8E7D-F27811A1938E}" srcOrd="0" destOrd="0" presId="urn:microsoft.com/office/officeart/2005/8/layout/vList2"/>
    <dgm:cxn modelId="{DE32F2CD-C8AE-4552-9663-FECFFB1143D0}" type="presOf" srcId="{49F7C0BE-BE5E-471A-893A-7BA52D2A4B30}" destId="{F0DBC003-4091-463F-A6F5-FE99A6517B04}" srcOrd="0" destOrd="0" presId="urn:microsoft.com/office/officeart/2005/8/layout/vList2"/>
    <dgm:cxn modelId="{C6115E5B-67F2-40DF-BB0C-6F5A33D354A0}" type="presParOf" srcId="{4124F6F2-7224-4BA3-A209-576A151F24DD}" destId="{F0DBC003-4091-463F-A6F5-FE99A6517B04}" srcOrd="0" destOrd="0" presId="urn:microsoft.com/office/officeart/2005/8/layout/vList2"/>
    <dgm:cxn modelId="{F8E734B6-7092-4314-BB9C-4B38FB6D3CF7}" type="presParOf" srcId="{4124F6F2-7224-4BA3-A209-576A151F24DD}" destId="{FC60BFF2-81E3-4A12-A14A-DAF6CDB58C31}" srcOrd="1" destOrd="0" presId="urn:microsoft.com/office/officeart/2005/8/layout/vList2"/>
    <dgm:cxn modelId="{EE7C07F5-F0EA-4CDA-A72D-49798829F5FC}" type="presParOf" srcId="{4124F6F2-7224-4BA3-A209-576A151F24DD}" destId="{49AC77D6-83B7-4D4B-A18A-19F499FDAE13}" srcOrd="2" destOrd="0" presId="urn:microsoft.com/office/officeart/2005/8/layout/vList2"/>
    <dgm:cxn modelId="{44694D43-4E1D-47CA-8F77-7147D40D799F}" type="presParOf" srcId="{4124F6F2-7224-4BA3-A209-576A151F24DD}" destId="{0E4E9050-5F3E-4A44-9141-8C02E96E26CA}" srcOrd="3" destOrd="0" presId="urn:microsoft.com/office/officeart/2005/8/layout/vList2"/>
    <dgm:cxn modelId="{3D259546-6A6D-4BE7-B3DB-D2EFC35DFC6D}" type="presParOf" srcId="{4124F6F2-7224-4BA3-A209-576A151F24DD}" destId="{AC2D05CE-2F9C-45BD-91A8-F76622B04B4C}" srcOrd="4" destOrd="0" presId="urn:microsoft.com/office/officeart/2005/8/layout/vList2"/>
    <dgm:cxn modelId="{5CA5992C-D0ED-4D07-BB79-AD6121E5D7F7}" type="presParOf" srcId="{4124F6F2-7224-4BA3-A209-576A151F24DD}" destId="{44575C2F-504F-4FC7-965D-33B55A85CFBD}" srcOrd="5" destOrd="0" presId="urn:microsoft.com/office/officeart/2005/8/layout/vList2"/>
    <dgm:cxn modelId="{FF34A364-DBAD-4B4C-8F52-7A1CEBED97EC}" type="presParOf" srcId="{4124F6F2-7224-4BA3-A209-576A151F24DD}" destId="{C90F4E25-BCDE-4324-8E7D-F27811A1938E}" srcOrd="6" destOrd="0" presId="urn:microsoft.com/office/officeart/2005/8/layout/vList2"/>
    <dgm:cxn modelId="{013CA73D-C11E-463E-9CDF-CFEF8249EA6C}" type="presParOf" srcId="{4124F6F2-7224-4BA3-A209-576A151F24DD}" destId="{49E7F26E-B26C-4145-AF8A-A818DD97E407}" srcOrd="7" destOrd="0" presId="urn:microsoft.com/office/officeart/2005/8/layout/vList2"/>
    <dgm:cxn modelId="{9214A7F3-9A3A-41A2-8518-4134BC3930E5}" type="presParOf" srcId="{4124F6F2-7224-4BA3-A209-576A151F24DD}" destId="{0E705296-E22E-4BE2-9C1A-C57869E80067}" srcOrd="8" destOrd="0" presId="urn:microsoft.com/office/officeart/2005/8/layout/vList2"/>
    <dgm:cxn modelId="{656CDF60-0AE0-42FB-B3AE-FF9D4F56C240}" type="presParOf" srcId="{4124F6F2-7224-4BA3-A209-576A151F24DD}" destId="{DA19580D-A72B-4C9B-B647-1B035719B7B1}" srcOrd="9" destOrd="0" presId="urn:microsoft.com/office/officeart/2005/8/layout/vList2"/>
    <dgm:cxn modelId="{DE3F2DD6-5AB8-4881-94A2-9A6CC99E20F0}" type="presParOf" srcId="{4124F6F2-7224-4BA3-A209-576A151F24DD}" destId="{5BBB2EEF-F5F9-4CFB-800D-A7C44661FB9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DBC003-4091-463F-A6F5-FE99A6517B04}">
      <dsp:nvSpPr>
        <dsp:cNvPr id="0" name=""/>
        <dsp:cNvSpPr/>
      </dsp:nvSpPr>
      <dsp:spPr>
        <a:xfrm>
          <a:off x="0" y="34065"/>
          <a:ext cx="5283200" cy="7125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Types of Radiations</a:t>
          </a:r>
        </a:p>
      </dsp:txBody>
      <dsp:txXfrm>
        <a:off x="34783" y="68848"/>
        <a:ext cx="5213634" cy="642964"/>
      </dsp:txXfrm>
    </dsp:sp>
    <dsp:sp modelId="{49AC77D6-83B7-4D4B-A18A-19F499FDAE13}">
      <dsp:nvSpPr>
        <dsp:cNvPr id="0" name=""/>
        <dsp:cNvSpPr/>
      </dsp:nvSpPr>
      <dsp:spPr>
        <a:xfrm>
          <a:off x="0" y="830115"/>
          <a:ext cx="5283200" cy="712530"/>
        </a:xfrm>
        <a:prstGeom prst="roundRect">
          <a:avLst/>
        </a:prstGeom>
        <a:solidFill>
          <a:schemeClr val="accent2">
            <a:hueOff val="-299354"/>
            <a:satOff val="-135"/>
            <a:lumOff val="14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Different Units of activity</a:t>
          </a:r>
        </a:p>
      </dsp:txBody>
      <dsp:txXfrm>
        <a:off x="34783" y="864898"/>
        <a:ext cx="5213634" cy="642964"/>
      </dsp:txXfrm>
    </dsp:sp>
    <dsp:sp modelId="{AC2D05CE-2F9C-45BD-91A8-F76622B04B4C}">
      <dsp:nvSpPr>
        <dsp:cNvPr id="0" name=""/>
        <dsp:cNvSpPr/>
      </dsp:nvSpPr>
      <dsp:spPr>
        <a:xfrm>
          <a:off x="0" y="1626165"/>
          <a:ext cx="5283200" cy="712530"/>
        </a:xfrm>
        <a:prstGeom prst="roundRect">
          <a:avLst/>
        </a:prstGeom>
        <a:solidFill>
          <a:schemeClr val="accent2">
            <a:hueOff val="-598707"/>
            <a:satOff val="-270"/>
            <a:lumOff val="2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KERMA</a:t>
          </a:r>
        </a:p>
      </dsp:txBody>
      <dsp:txXfrm>
        <a:off x="34783" y="1660948"/>
        <a:ext cx="5213634" cy="642964"/>
      </dsp:txXfrm>
    </dsp:sp>
    <dsp:sp modelId="{C90F4E25-BCDE-4324-8E7D-F27811A1938E}">
      <dsp:nvSpPr>
        <dsp:cNvPr id="0" name=""/>
        <dsp:cNvSpPr/>
      </dsp:nvSpPr>
      <dsp:spPr>
        <a:xfrm>
          <a:off x="0" y="2422215"/>
          <a:ext cx="5283200" cy="712530"/>
        </a:xfrm>
        <a:prstGeom prst="roundRect">
          <a:avLst/>
        </a:prstGeom>
        <a:solidFill>
          <a:schemeClr val="accent2">
            <a:hueOff val="-898061"/>
            <a:satOff val="-404"/>
            <a:lumOff val="42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Natural Sources of Radiations</a:t>
          </a:r>
        </a:p>
      </dsp:txBody>
      <dsp:txXfrm>
        <a:off x="34783" y="2456998"/>
        <a:ext cx="5213634" cy="642964"/>
      </dsp:txXfrm>
    </dsp:sp>
    <dsp:sp modelId="{0E705296-E22E-4BE2-9C1A-C57869E80067}">
      <dsp:nvSpPr>
        <dsp:cNvPr id="0" name=""/>
        <dsp:cNvSpPr/>
      </dsp:nvSpPr>
      <dsp:spPr>
        <a:xfrm>
          <a:off x="0" y="3218266"/>
          <a:ext cx="5283200" cy="712530"/>
        </a:xfrm>
        <a:prstGeom prst="roundRect">
          <a:avLst/>
        </a:prstGeom>
        <a:solidFill>
          <a:schemeClr val="accent2">
            <a:hueOff val="-1197415"/>
            <a:satOff val="-539"/>
            <a:lumOff val="56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Artificial Sources of Radiations</a:t>
          </a:r>
        </a:p>
      </dsp:txBody>
      <dsp:txXfrm>
        <a:off x="34783" y="3253049"/>
        <a:ext cx="5213634" cy="642964"/>
      </dsp:txXfrm>
    </dsp:sp>
    <dsp:sp modelId="{5BBB2EEF-F5F9-4CFB-800D-A7C44661FB94}">
      <dsp:nvSpPr>
        <dsp:cNvPr id="0" name=""/>
        <dsp:cNvSpPr/>
      </dsp:nvSpPr>
      <dsp:spPr>
        <a:xfrm>
          <a:off x="0" y="4014316"/>
          <a:ext cx="5283200" cy="712530"/>
        </a:xfrm>
        <a:prstGeom prst="roundRect">
          <a:avLst/>
        </a:prstGeom>
        <a:solidFill>
          <a:schemeClr val="accent2">
            <a:hueOff val="-1496768"/>
            <a:satOff val="-674"/>
            <a:lumOff val="70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Radiation Dose</a:t>
          </a:r>
        </a:p>
      </dsp:txBody>
      <dsp:txXfrm>
        <a:off x="34783" y="4049099"/>
        <a:ext cx="5213634" cy="6429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8E770-44AE-47D5-B4B1-71BEC9A9D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663960"/>
            <a:ext cx="9456049" cy="3594112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A91C7-81A9-46F3-B0F4-D9AB880851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667581"/>
            <a:ext cx="9456049" cy="1197387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648C8-9681-4994-B52A-1A8BC79127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1248" y="6102693"/>
            <a:ext cx="2743200" cy="365125"/>
          </a:xfrm>
        </p:spPr>
        <p:txBody>
          <a:bodyPr/>
          <a:lstStyle/>
          <a:p>
            <a:fld id="{AE3425CA-4B9D-4420-BB9E-C250DB30E421}" type="datetime1">
              <a:rPr lang="en-US" smtClean="0"/>
              <a:t>15-Jul-22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7F203-CB10-488B-82DC-9D0571A5E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B2E9B-C8B7-4716-9D05-265A0424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ED8031-DD67-43C6-94A0-646636C95560}"/>
              </a:ext>
            </a:extLst>
          </p:cNvPr>
          <p:cNvCxnSpPr>
            <a:cxnSpLocks/>
          </p:cNvCxnSpPr>
          <p:nvPr/>
        </p:nvCxnSpPr>
        <p:spPr>
          <a:xfrm>
            <a:off x="360154" y="4495800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9655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42B9A-9384-46B2-8B4F-B9C2035CA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13CF4-CD0B-4F3C-A1CE-1BA3EFDEE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DE659-17B0-4F70-8F1C-93BF4DB64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1E1E-C50D-4FD4-8B1E-ECD78340D9AB}" type="datetime1">
              <a:rPr lang="en-US" smtClean="0"/>
              <a:t>15-Jul-22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B0750-AB4E-4FCF-9B52-BC954760B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66B99-C716-4464-B695-623F4C5A9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41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2233A-AD59-4FB1-A1CA-AABFAE040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552782"/>
            <a:ext cx="9538428" cy="371441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56964-650B-4E87-9541-0E659DEC0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9" y="4672584"/>
            <a:ext cx="9538428" cy="1143802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1BB50-DF4A-47B5-A3AD-18712A3AD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3AFB-9E54-459E-8C6D-0913AC3BA5D7}" type="datetime1">
              <a:rPr lang="en-US" smtClean="0"/>
              <a:t>15-Jul-22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F59B3-D1B8-4A51-AD6E-868C5BF6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CA779-6272-4A15-A566-20C4E9A6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B86E8F-91EA-4626-BCA8-3B4973C7C9D6}"/>
              </a:ext>
            </a:extLst>
          </p:cNvPr>
          <p:cNvCxnSpPr>
            <a:cxnSpLocks/>
          </p:cNvCxnSpPr>
          <p:nvPr/>
        </p:nvCxnSpPr>
        <p:spPr>
          <a:xfrm>
            <a:off x="360154" y="4495800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089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52A00-5BBD-436C-BB6D-CE650FC46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783"/>
            <a:ext cx="9683871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B3E2E-F3C4-4CDD-9138-86AE7A1B56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248" y="2108362"/>
            <a:ext cx="4507926" cy="37216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5CD01-B639-46B6-B53D-18FE1E39A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9171" y="2108362"/>
            <a:ext cx="4825948" cy="37216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6E34C3-86AC-48F9-92A4-F17BFAF9E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44B6-0CA7-46BA-A00B-1E68E5C3ED0C}" type="datetime1">
              <a:rPr lang="en-US" smtClean="0"/>
              <a:t>15-Jul-22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5D6A29-C51F-4654-82AD-04056FA6C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1EEB6-57E6-40E7-9702-1D5999B50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29C81A-4806-44FF-99D8-13A65B2D066F}"/>
              </a:ext>
            </a:extLst>
          </p:cNvPr>
          <p:cNvCxnSpPr>
            <a:cxnSpLocks/>
          </p:cNvCxnSpPr>
          <p:nvPr/>
        </p:nvCxnSpPr>
        <p:spPr>
          <a:xfrm>
            <a:off x="375523" y="2004012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08DDCF9-5353-4B5F-8565-8C27F795A4BF}"/>
              </a:ext>
            </a:extLst>
          </p:cNvPr>
          <p:cNvCxnSpPr>
            <a:cxnSpLocks/>
          </p:cNvCxnSpPr>
          <p:nvPr/>
        </p:nvCxnSpPr>
        <p:spPr>
          <a:xfrm>
            <a:off x="5563342" y="2004012"/>
            <a:ext cx="0" cy="40486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739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0D1A9-BF08-4C6D-805E-244B234E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7784"/>
            <a:ext cx="943957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0C1D8-0907-4FDB-BFAD-36E14AF98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2114185"/>
            <a:ext cx="4438887" cy="693761"/>
          </a:xfrm>
        </p:spPr>
        <p:txBody>
          <a:bodyPr anchor="b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4441-5FC3-4F86-8ADE-ED90424DB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248" y="2900451"/>
            <a:ext cx="4438887" cy="3028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CEB34D-DB36-47E0-AE2C-FBEBA27207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95090" y="2114185"/>
            <a:ext cx="4485728" cy="693761"/>
          </a:xfrm>
        </p:spPr>
        <p:txBody>
          <a:bodyPr anchor="b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056219-D498-410D-8F2C-03045AE48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95090" y="2900451"/>
            <a:ext cx="4485730" cy="3028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8DC9AD-F6B8-44D0-8169-84553C1F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F549-537C-41EC-B9CC-5B6A9AC2A6A7}" type="datetime1">
              <a:rPr lang="en-US" smtClean="0"/>
              <a:t>15-Jul-22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9985ED-7382-4F00-845D-4F27841B5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A2CC25-9EC7-4706-9BD4-5E20C4B33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DBC7D26-1B30-46B8-8221-09886FA3D030}"/>
              </a:ext>
            </a:extLst>
          </p:cNvPr>
          <p:cNvCxnSpPr>
            <a:cxnSpLocks/>
          </p:cNvCxnSpPr>
          <p:nvPr/>
        </p:nvCxnSpPr>
        <p:spPr>
          <a:xfrm>
            <a:off x="375523" y="2004012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4186A75-E140-4995-A8BB-89B5ACE678D2}"/>
              </a:ext>
            </a:extLst>
          </p:cNvPr>
          <p:cNvCxnSpPr>
            <a:cxnSpLocks/>
          </p:cNvCxnSpPr>
          <p:nvPr/>
        </p:nvCxnSpPr>
        <p:spPr>
          <a:xfrm>
            <a:off x="5563342" y="2004012"/>
            <a:ext cx="0" cy="40486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261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221C2-B85F-435F-8DF3-C714A5472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99FE38-24D5-4D5F-A92E-E4F8B23F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8D56-3D0E-48B8-8218-1F3A06A96C62}" type="datetime1">
              <a:rPr lang="en-US" smtClean="0"/>
              <a:t>15-Jul-22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29DF69-BE29-4038-9744-17BFC57B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B9496F-64EC-46E7-97F0-BCB7E79F8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42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9F19E0-8FE3-45E8-A227-D74EEF1A6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C309E-27D4-401F-A74A-DEA16C7B51DC}" type="datetime1">
              <a:rPr lang="en-US" smtClean="0"/>
              <a:t>15-Jul-22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FB1926-56F3-40BC-A03F-62B969419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FE2B6-07A4-4AA0-9BCE-204E13DA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6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266A-CB24-44C5-B2E8-01142084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9283"/>
            <a:ext cx="4603963" cy="2572489"/>
          </a:xfrm>
        </p:spPr>
        <p:txBody>
          <a:bodyPr anchor="ctr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9DBD1-7133-47A5-A771-2CEA18533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0796" y="549283"/>
            <a:ext cx="4455517" cy="53197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A729F-B24D-424E-B067-003B0601F2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8" y="3296498"/>
            <a:ext cx="4603963" cy="2572489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FA7323-5497-426C-9DD9-3CF69E88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A2B81-2BC3-42D7-B67D-05C685AA80AD}" type="datetime1">
              <a:rPr lang="en-US" smtClean="0"/>
              <a:t>15-Jul-22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D7667-4D25-40AF-9D6D-FCB2C21E8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650918-EDF8-47A5-BEA8-AC9A7A153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22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C5D2B-FAFB-4BC9-A917-610FDCD0B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552782"/>
            <a:ext cx="4608576" cy="2569464"/>
          </a:xfr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26A694-5302-42BE-8A7A-6007C10F8F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25952" y="552783"/>
            <a:ext cx="4663440" cy="530826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4481C-81D6-4329-8203-70B3FCC3F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9" y="3300984"/>
            <a:ext cx="4608576" cy="2569464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D6C12-26C4-4DF7-B013-56D0849AC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8F2B-E487-4905-B553-FB649F2B6F23}" type="datetime1">
              <a:rPr lang="en-US" smtClean="0"/>
              <a:t>15-Jul-22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2F307-FB97-40EC-8517-E6F351B3D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1B397-305A-42B7-A763-829634B93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7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3C3B3-C67F-4C48-A663-EF010429E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4C4B3F-B3CB-4CF0-AEC8-1893A6A27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6D005-2B71-4325-A646-A2278C3A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B861-3779-4E37-8DF0-E9EB3EA96210}" type="datetime1">
              <a:rPr lang="en-US" smtClean="0"/>
              <a:t>15-Jul-22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56B01-AE16-42EF-B970-5CAF0C89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F9BE2-24F4-4F83-8E64-4307C979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32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601120-856A-4F01-B7C1-D87A1E5F8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874324" y="552782"/>
            <a:ext cx="2620891" cy="52947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D62358-C84C-4947-B826-FF738422E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52782"/>
            <a:ext cx="6803155" cy="529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71139-AA1A-46DB-B793-17FB8E6E8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8388-E864-4553-9937-AE9FC5E50CFC}" type="datetime1">
              <a:rPr lang="en-US" smtClean="0"/>
              <a:t>15-Jul-22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E06F6-0FE2-40FB-BFEE-010C22293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A7B1B-13A1-41BA-B924-FD11450C1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01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4BD48A-4D17-4225-AC4D-67B4C686C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782"/>
            <a:ext cx="9489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14A2B-77AF-4E51-B0C1-0D361EF81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2096199"/>
            <a:ext cx="9489000" cy="3747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9C2F5-57CA-4152-A766-8F877538F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1248" y="61026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000" b="1" kern="1200" cap="all" spc="3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EF7C3A7-D6F6-4D38-A7C3-B72967BB81A6}" type="datetime1">
              <a:rPr lang="en-US" smtClean="0"/>
              <a:t>15-Jul-22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25FB5-D02B-4BB9-8B8B-D1A11CFE8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9234260" y="24276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000" b="1" kern="1200" cap="all" spc="3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244FF-6F88-4090-A77F-499DF9AAEA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5546" y="5878515"/>
            <a:ext cx="952229" cy="420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3200" b="1" kern="1200" cap="all" spc="3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94AEDE-F25F-43E6-A2C4-7FFF41074990}"/>
              </a:ext>
            </a:extLst>
          </p:cNvPr>
          <p:cNvSpPr/>
          <p:nvPr/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793C08-EF4C-422B-A728-6C717C47DF6F}"/>
              </a:ext>
            </a:extLst>
          </p:cNvPr>
          <p:cNvCxnSpPr>
            <a:cxnSpLocks/>
          </p:cNvCxnSpPr>
          <p:nvPr/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825BC6-56A8-46DE-8037-A9A577624B0D}"/>
              </a:ext>
            </a:extLst>
          </p:cNvPr>
          <p:cNvCxnSpPr>
            <a:cxnSpLocks/>
          </p:cNvCxnSpPr>
          <p:nvPr/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7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>
            <a:extLst>
              <a:ext uri="{FF2B5EF4-FFF2-40B4-BE49-F238E27FC236}">
                <a16:creationId xmlns:a16="http://schemas.microsoft.com/office/drawing/2014/main" id="{9E3C04FE-2625-3F05-9275-28FFC48299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59" r="1" b="1"/>
          <a:stretch/>
        </p:blipFill>
        <p:spPr>
          <a:xfrm>
            <a:off x="1" y="-1"/>
            <a:ext cx="12188951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235A89D-4B11-4A0D-9C11-E9ABBF00E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642513" y="-691487"/>
            <a:ext cx="6858000" cy="8240972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55000">
                <a:srgbClr val="000000">
                  <a:alpha val="37000"/>
                </a:srgbClr>
              </a:gs>
              <a:gs pos="0">
                <a:srgbClr val="000000">
                  <a:alpha val="6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ain Frame">
            <a:extLst>
              <a:ext uri="{FF2B5EF4-FFF2-40B4-BE49-F238E27FC236}">
                <a16:creationId xmlns:a16="http://schemas.microsoft.com/office/drawing/2014/main" id="{9502469D-C562-48E3-ABA2-3CFA55C52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60546" y="334928"/>
            <a:ext cx="6263710" cy="6188146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DEFCB2-AA88-8BA2-1B3E-E022A5A11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2502" y="663960"/>
            <a:ext cx="4481500" cy="3509902"/>
          </a:xfrm>
        </p:spPr>
        <p:txBody>
          <a:bodyPr anchor="t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Radiation Quantities and Units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9D32F7-F11E-7CDB-58A6-B2CDC55BE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7733" y="4759571"/>
            <a:ext cx="4475229" cy="1118924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Course Name: Radiation Safety (SEC)</a:t>
            </a:r>
          </a:p>
          <a:p>
            <a:r>
              <a:rPr lang="en-US" dirty="0">
                <a:solidFill>
                  <a:srgbClr val="FFFFFF"/>
                </a:solidFill>
              </a:rPr>
              <a:t>Code:PHYS307TH</a:t>
            </a:r>
          </a:p>
        </p:txBody>
      </p:sp>
      <p:cxnSp>
        <p:nvCxnSpPr>
          <p:cNvPr id="15" name="Main Vertical Connector">
            <a:extLst>
              <a:ext uri="{FF2B5EF4-FFF2-40B4-BE49-F238E27FC236}">
                <a16:creationId xmlns:a16="http://schemas.microsoft.com/office/drawing/2014/main" id="{6D4C177C-581F-4CC8-A686-0B6D25DC6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FCB2E8B-F8CC-4CF1-9D6C-B01F64C8D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62600" y="4508787"/>
            <a:ext cx="5186098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Main Horizontal Connector">
            <a:extLst>
              <a:ext uri="{FF2B5EF4-FFF2-40B4-BE49-F238E27FC236}">
                <a16:creationId xmlns:a16="http://schemas.microsoft.com/office/drawing/2014/main" id="{05B8EA5E-9C54-40D2-A319-5533E7D50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60546" y="6047437"/>
            <a:ext cx="5188152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023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ain Frame">
            <a:extLst>
              <a:ext uri="{FF2B5EF4-FFF2-40B4-BE49-F238E27FC236}">
                <a16:creationId xmlns:a16="http://schemas.microsoft.com/office/drawing/2014/main" id="{8B3D301E-EEB6-4474-BFB1-FCD7A1F30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29749E-8A7B-AF4B-3C6E-B7C0AA38B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10563"/>
            <a:ext cx="3426594" cy="4761237"/>
          </a:xfrm>
        </p:spPr>
        <p:txBody>
          <a:bodyPr anchor="t">
            <a:normAutofit/>
          </a:bodyPr>
          <a:lstStyle/>
          <a:p>
            <a:r>
              <a:rPr lang="en-US"/>
              <a:t>Contents:</a:t>
            </a:r>
          </a:p>
        </p:txBody>
      </p:sp>
      <p:cxnSp>
        <p:nvCxnSpPr>
          <p:cNvPr id="13" name="Main Horizontal Connector">
            <a:extLst>
              <a:ext uri="{FF2B5EF4-FFF2-40B4-BE49-F238E27FC236}">
                <a16:creationId xmlns:a16="http://schemas.microsoft.com/office/drawing/2014/main" id="{85F2753B-199B-4FF0-838F-41E8D058E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604AB19-8820-4859-AA1B-09DD1F3E8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86300" y="340658"/>
            <a:ext cx="0" cy="57015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Main Vertical Connector">
            <a:extLst>
              <a:ext uri="{FF2B5EF4-FFF2-40B4-BE49-F238E27FC236}">
                <a16:creationId xmlns:a16="http://schemas.microsoft.com/office/drawing/2014/main" id="{B0BDEAB7-0E83-4F55-90F4-098569F5A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CF153DA-FC2D-92BF-0F3F-DDA8D42C21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4457174"/>
              </p:ext>
            </p:extLst>
          </p:nvPr>
        </p:nvGraphicFramePr>
        <p:xfrm>
          <a:off x="5046663" y="811213"/>
          <a:ext cx="5283200" cy="4760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2723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45696-2C9C-2133-4C83-A4409C5AA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Radiations: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D71DA-EB63-66EF-5B48-F952CD55E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Ionizing Radiations (</a:t>
            </a:r>
            <a:r>
              <a:rPr lang="en-US" dirty="0">
                <a:solidFill>
                  <a:srgbClr val="FF0000"/>
                </a:solidFill>
              </a:rPr>
              <a:t>X- rays, </a:t>
            </a:r>
            <a:r>
              <a:rPr lang="el-GR" dirty="0">
                <a:solidFill>
                  <a:srgbClr val="FF0000"/>
                </a:solidFill>
                <a:latin typeface="Univers Condensed" panose="020B0506020202050204" pitchFamily="34" charset="0"/>
              </a:rPr>
              <a:t>γ</a:t>
            </a:r>
            <a:r>
              <a:rPr lang="en-US" dirty="0">
                <a:solidFill>
                  <a:srgbClr val="FF0000"/>
                </a:solidFill>
                <a:latin typeface="Univers Condensed" panose="020B0506020202050204" pitchFamily="34" charset="0"/>
              </a:rPr>
              <a:t>- rays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l-GR" dirty="0">
                <a:solidFill>
                  <a:srgbClr val="FF0000"/>
                </a:solidFill>
              </a:rPr>
              <a:t>α</a:t>
            </a:r>
            <a:r>
              <a:rPr lang="en-US" dirty="0">
                <a:solidFill>
                  <a:srgbClr val="FF0000"/>
                </a:solidFill>
              </a:rPr>
              <a:t>- rays,</a:t>
            </a:r>
            <a:r>
              <a:rPr lang="el-GR" dirty="0">
                <a:solidFill>
                  <a:srgbClr val="FF0000"/>
                </a:solidFill>
              </a:rPr>
              <a:t>β</a:t>
            </a:r>
            <a:r>
              <a:rPr lang="en-US" dirty="0">
                <a:solidFill>
                  <a:srgbClr val="FF0000"/>
                </a:solidFill>
              </a:rPr>
              <a:t>-rays, protons</a:t>
            </a:r>
            <a:r>
              <a:rPr lang="en-US" dirty="0"/>
              <a:t>)</a:t>
            </a:r>
          </a:p>
          <a:p>
            <a:r>
              <a:rPr lang="en-US" dirty="0"/>
              <a:t>Non-ionizing Radiations(</a:t>
            </a:r>
            <a:r>
              <a:rPr lang="en-US" dirty="0">
                <a:solidFill>
                  <a:srgbClr val="FF0000"/>
                </a:solidFill>
              </a:rPr>
              <a:t>U V rays,  visible light ,I R rays ,microwave radiations and radiofrequency radiations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07301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FC4D3-26DE-621C-6DB3-710EA819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Units of Activity: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F9A650-FB10-69F0-EFF6-713C7CC1C9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  </a:t>
                </a:r>
                <a:r>
                  <a:rPr lang="en-US" sz="3200" dirty="0"/>
                  <a:t>Special units:</a:t>
                </a:r>
              </a:p>
              <a:p>
                <a:r>
                  <a:rPr lang="en-US" dirty="0"/>
                  <a:t> Rontgen(R): 1R= 2.58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dirty="0"/>
                  <a:t>C/Kg dry air at STP</a:t>
                </a:r>
              </a:p>
              <a:p>
                <a:r>
                  <a:rPr lang="en-US" dirty="0"/>
                  <a:t> Curie (Ci): 1 Ci = 3.7x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US" dirty="0"/>
                  <a:t> dps</a:t>
                </a:r>
              </a:p>
              <a:p>
                <a:r>
                  <a:rPr lang="en-US" dirty="0"/>
                  <a:t>  Rutherford (</a:t>
                </a:r>
                <a:r>
                  <a:rPr lang="en-US" dirty="0" err="1"/>
                  <a:t>rd</a:t>
                </a:r>
                <a:r>
                  <a:rPr lang="en-US" dirty="0"/>
                  <a:t>):1 </a:t>
                </a:r>
                <a:r>
                  <a:rPr lang="en-US" dirty="0" err="1"/>
                  <a:t>rd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6 </m:t>
                        </m:r>
                      </m:sup>
                    </m:sSup>
                  </m:oMath>
                </a14:m>
                <a:r>
                  <a:rPr lang="en-US" dirty="0"/>
                  <a:t>dps</a:t>
                </a:r>
              </a:p>
              <a:p>
                <a:r>
                  <a:rPr lang="en-US" dirty="0"/>
                  <a:t>  rad: 1 rad =0.01 </a:t>
                </a:r>
                <a:r>
                  <a:rPr lang="en-US" dirty="0" err="1"/>
                  <a:t>Gy</a:t>
                </a:r>
                <a:r>
                  <a:rPr lang="en-US" dirty="0"/>
                  <a:t> .01 J/kg</a:t>
                </a:r>
              </a:p>
              <a:p>
                <a:r>
                  <a:rPr lang="en-US" dirty="0"/>
                  <a:t>  rem: 1rem =1rad x Quality factor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F9A650-FB10-69F0-EFF6-713C7CC1C9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3691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7462D-ACA9-6270-8902-F2289C971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 I Units: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9E9F21-C2B5-5831-8C30-D7B6E2CDC1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Becquerel (</a:t>
                </a:r>
                <a:r>
                  <a:rPr lang="en-US" dirty="0" err="1"/>
                  <a:t>Bq</a:t>
                </a:r>
                <a:r>
                  <a:rPr lang="en-US" dirty="0"/>
                  <a:t>) : 1 </a:t>
                </a:r>
                <a:r>
                  <a:rPr lang="en-US" dirty="0" err="1"/>
                  <a:t>Bq</a:t>
                </a:r>
                <a:r>
                  <a:rPr lang="en-US" dirty="0"/>
                  <a:t>= 1 radioactive decay per second =2.703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𝐶𝑖</m:t>
                    </m:r>
                  </m:oMath>
                </a14:m>
                <a:endParaRPr lang="en-US" dirty="0"/>
              </a:p>
              <a:p>
                <a:r>
                  <a:rPr lang="en-US" dirty="0"/>
                  <a:t>Gray(</a:t>
                </a:r>
                <a:r>
                  <a:rPr lang="en-US" dirty="0" err="1"/>
                  <a:t>Gy</a:t>
                </a:r>
                <a:r>
                  <a:rPr lang="en-US" dirty="0"/>
                  <a:t>) :  1Gy =1J/Kg =100 rad</a:t>
                </a:r>
              </a:p>
              <a:p>
                <a:r>
                  <a:rPr lang="en-US" dirty="0"/>
                  <a:t>Sievert (</a:t>
                </a:r>
                <a:r>
                  <a:rPr lang="en-US" dirty="0" err="1"/>
                  <a:t>Sv</a:t>
                </a:r>
                <a:r>
                  <a:rPr lang="en-US" dirty="0"/>
                  <a:t>) : 1Sv=</a:t>
                </a:r>
                <a:r>
                  <a:rPr lang="en-US" dirty="0" err="1"/>
                  <a:t>Gy</a:t>
                </a:r>
                <a:r>
                  <a:rPr lang="en-US" dirty="0"/>
                  <a:t> x Quality factor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9E9F21-C2B5-5831-8C30-D7B6E2CDC1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8015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FA3A1-16DA-4841-697A-AD647979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KERMA: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456FC-E53D-895C-A53F-317AFC85E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Kinetic Energy  Released per unit Mass</a:t>
            </a:r>
          </a:p>
          <a:p>
            <a:r>
              <a:rPr lang="en-US" dirty="0"/>
              <a:t>Measure of energy transferred from radiation to matter</a:t>
            </a:r>
          </a:p>
          <a:p>
            <a:r>
              <a:rPr lang="en-US" dirty="0"/>
              <a:t>Measure of amount of radiation energy in joules absorbed in unit mass (kg) of air</a:t>
            </a:r>
          </a:p>
          <a:p>
            <a:r>
              <a:rPr lang="en-US" dirty="0"/>
              <a:t>KERMA is expressed in J/Kg i.e. gray (</a:t>
            </a:r>
            <a:r>
              <a:rPr lang="en-US" dirty="0" err="1"/>
              <a:t>Gy</a:t>
            </a:r>
            <a:r>
              <a:rPr lang="en-US" dirty="0"/>
              <a:t>)</a:t>
            </a:r>
          </a:p>
          <a:p>
            <a:r>
              <a:rPr lang="en-US" dirty="0"/>
              <a:t>SI unit of KERMA is gray and 1 </a:t>
            </a:r>
            <a:r>
              <a:rPr lang="en-US" dirty="0" err="1"/>
              <a:t>Gy</a:t>
            </a:r>
            <a:r>
              <a:rPr lang="en-US" dirty="0"/>
              <a:t> =1J/Kg</a:t>
            </a:r>
          </a:p>
        </p:txBody>
      </p:sp>
    </p:spTree>
    <p:extLst>
      <p:ext uri="{BB962C8B-B14F-4D97-AF65-F5344CB8AC3E}">
        <p14:creationId xmlns:p14="http://schemas.microsoft.com/office/powerpoint/2010/main" val="664474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280B7-CA7F-C1C1-E638-A2F4B1F65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Sources of Radiations: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D02A6-2D35-E89C-3E60-B7B1F423B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Exposure from cosmic radiations</a:t>
            </a:r>
          </a:p>
          <a:p>
            <a:r>
              <a:rPr lang="en-US" dirty="0"/>
              <a:t>Exposure through inhalation</a:t>
            </a:r>
          </a:p>
          <a:p>
            <a:r>
              <a:rPr lang="en-US" dirty="0"/>
              <a:t>Exposure through ingestion</a:t>
            </a:r>
          </a:p>
          <a:p>
            <a:r>
              <a:rPr lang="en-US" dirty="0"/>
              <a:t>Exposure through terrestrial radiation</a:t>
            </a:r>
          </a:p>
          <a:p>
            <a:r>
              <a:rPr lang="en-US" dirty="0"/>
              <a:t>Natural radioisotopes</a:t>
            </a:r>
          </a:p>
        </p:txBody>
      </p:sp>
    </p:spTree>
    <p:extLst>
      <p:ext uri="{BB962C8B-B14F-4D97-AF65-F5344CB8AC3E}">
        <p14:creationId xmlns:p14="http://schemas.microsoft.com/office/powerpoint/2010/main" val="3051139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57CA2-A324-1A37-BFB4-AE1DB3615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sources of radiations: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DC79B-D6D9-AA9B-BB24-EE88FE7A4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Atmospheric testing</a:t>
            </a:r>
          </a:p>
          <a:p>
            <a:r>
              <a:rPr lang="en-US" dirty="0"/>
              <a:t>Medical sources</a:t>
            </a:r>
          </a:p>
          <a:p>
            <a:r>
              <a:rPr lang="en-US" dirty="0"/>
              <a:t>Industrial Sources</a:t>
            </a:r>
          </a:p>
          <a:p>
            <a:r>
              <a:rPr lang="en-US" dirty="0"/>
              <a:t>Nuclear Fuel Cycle</a:t>
            </a:r>
          </a:p>
        </p:txBody>
      </p:sp>
    </p:spTree>
    <p:extLst>
      <p:ext uri="{BB962C8B-B14F-4D97-AF65-F5344CB8AC3E}">
        <p14:creationId xmlns:p14="http://schemas.microsoft.com/office/powerpoint/2010/main" val="4033670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75756-8AC9-C416-6048-B021D5016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783"/>
            <a:ext cx="9489000" cy="798940"/>
          </a:xfrm>
        </p:spPr>
        <p:txBody>
          <a:bodyPr/>
          <a:lstStyle/>
          <a:p>
            <a:r>
              <a:rPr lang="en-US" dirty="0"/>
              <a:t>Radiation Dose: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0ADBB-C86B-C614-F2E4-D5E891F6A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351723"/>
            <a:ext cx="9489000" cy="4491860"/>
          </a:xfrm>
        </p:spPr>
        <p:txBody>
          <a:bodyPr>
            <a:normAutofit fontScale="62500" lnSpcReduction="20000"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  Absorbed Dose: </a:t>
            </a:r>
          </a:p>
          <a:p>
            <a:pPr marL="0" indent="0">
              <a:buNone/>
            </a:pPr>
            <a:r>
              <a:rPr lang="en-US" dirty="0"/>
              <a:t>                             Also known as physical Dose</a:t>
            </a:r>
          </a:p>
          <a:p>
            <a:pPr marL="0" indent="0">
              <a:buNone/>
            </a:pPr>
            <a:r>
              <a:rPr lang="en-US" dirty="0"/>
              <a:t>                             Amount of energy deposited by radiation in a mass</a:t>
            </a:r>
          </a:p>
          <a:p>
            <a:pPr marL="0" indent="0">
              <a:buNone/>
            </a:pPr>
            <a:r>
              <a:rPr lang="en-US" dirty="0"/>
              <a:t>                             Unit of absorbed dose is  </a:t>
            </a:r>
            <a:r>
              <a:rPr lang="en-US" dirty="0" err="1"/>
              <a:t>milligrays</a:t>
            </a:r>
            <a:r>
              <a:rPr lang="en-US" dirty="0"/>
              <a:t> (</a:t>
            </a:r>
            <a:r>
              <a:rPr lang="en-US" dirty="0" err="1"/>
              <a:t>mGy</a:t>
            </a:r>
            <a:r>
              <a:rPr lang="en-US" dirty="0"/>
              <a:t>)                              </a:t>
            </a:r>
          </a:p>
          <a:p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Equivalent Dose:</a:t>
            </a:r>
          </a:p>
          <a:p>
            <a:pPr marL="0" indent="0">
              <a:buNone/>
            </a:pPr>
            <a:r>
              <a:rPr lang="en-US" sz="2800" dirty="0"/>
              <a:t>                       </a:t>
            </a:r>
            <a:r>
              <a:rPr lang="en-US" dirty="0"/>
              <a:t>Called as Biological dose</a:t>
            </a:r>
          </a:p>
          <a:p>
            <a:pPr marL="0" indent="0">
              <a:buNone/>
            </a:pPr>
            <a:r>
              <a:rPr lang="en-US" dirty="0"/>
              <a:t>                               Product of average absorbed dose in an organ and radiation weighing factor</a:t>
            </a:r>
          </a:p>
          <a:p>
            <a:pPr marL="0" indent="0">
              <a:buNone/>
            </a:pPr>
            <a:r>
              <a:rPr lang="en-US" dirty="0"/>
              <a:t>                               Unit of equivalent dose is sievert (</a:t>
            </a:r>
            <a:r>
              <a:rPr lang="en-US" dirty="0" err="1"/>
              <a:t>Sv</a:t>
            </a:r>
            <a:r>
              <a:rPr lang="en-US" dirty="0"/>
              <a:t>)</a:t>
            </a:r>
          </a:p>
          <a:p>
            <a:r>
              <a:rPr lang="en-US" sz="2800" dirty="0">
                <a:solidFill>
                  <a:srgbClr val="FF0000"/>
                </a:solidFill>
              </a:rPr>
              <a:t>Effective Dose:</a:t>
            </a:r>
          </a:p>
          <a:p>
            <a:pPr marL="0" indent="0">
              <a:buNone/>
            </a:pPr>
            <a:r>
              <a:rPr lang="en-US" dirty="0"/>
              <a:t>                               Called whole body dose</a:t>
            </a:r>
          </a:p>
          <a:p>
            <a:pPr marL="0" indent="0">
              <a:buNone/>
            </a:pPr>
            <a:r>
              <a:rPr lang="en-US" dirty="0"/>
              <a:t>                               Sum of  the weighted equivalent doses in all the tissues and organs of the body</a:t>
            </a:r>
          </a:p>
          <a:p>
            <a:pPr marL="0" indent="0">
              <a:buNone/>
            </a:pPr>
            <a:r>
              <a:rPr lang="en-US" dirty="0"/>
              <a:t>                                Unit of effective dose is mSv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28230"/>
      </p:ext>
    </p:extLst>
  </p:cSld>
  <p:clrMapOvr>
    <a:masterClrMapping/>
  </p:clrMapOvr>
</p:sld>
</file>

<file path=ppt/theme/theme1.xml><?xml version="1.0" encoding="utf-8"?>
<a:theme xmlns:a="http://schemas.openxmlformats.org/drawingml/2006/main" name="MimeoVTI">
  <a:themeElements>
    <a:clrScheme name="AnalogousFromDarkSeedLeftStep">
      <a:dk1>
        <a:srgbClr val="000000"/>
      </a:dk1>
      <a:lt1>
        <a:srgbClr val="FFFFFF"/>
      </a:lt1>
      <a:dk2>
        <a:srgbClr val="1C2732"/>
      </a:dk2>
      <a:lt2>
        <a:srgbClr val="F0F3F1"/>
      </a:lt2>
      <a:accent1>
        <a:srgbClr val="E729CD"/>
      </a:accent1>
      <a:accent2>
        <a:srgbClr val="A017D5"/>
      </a:accent2>
      <a:accent3>
        <a:srgbClr val="6329E7"/>
      </a:accent3>
      <a:accent4>
        <a:srgbClr val="2C40D9"/>
      </a:accent4>
      <a:accent5>
        <a:srgbClr val="298EE7"/>
      </a:accent5>
      <a:accent6>
        <a:srgbClr val="16BEC8"/>
      </a:accent6>
      <a:hlink>
        <a:srgbClr val="3F6EBF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Univers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meoVTI" id="{63E3BFD8-7F9C-46D1-A4F3-04054403C108}" vid="{C505C190-EE38-45FD-8294-6454536D04B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6A877131435743BB8F5DA27FD5817A" ma:contentTypeVersion="2" ma:contentTypeDescription="Create a new document." ma:contentTypeScope="" ma:versionID="07025a99b3ca0ef715320a5ceb705cfd">
  <xsd:schema xmlns:xsd="http://www.w3.org/2001/XMLSchema" xmlns:xs="http://www.w3.org/2001/XMLSchema" xmlns:p="http://schemas.microsoft.com/office/2006/metadata/properties" xmlns:ns3="a24c09a6-c0b3-4a73-903a-1d8212fdeca9" targetNamespace="http://schemas.microsoft.com/office/2006/metadata/properties" ma:root="true" ma:fieldsID="f4b946b3ab5eb5417090d8f88fe70e31" ns3:_="">
    <xsd:import namespace="a24c09a6-c0b3-4a73-903a-1d8212fdeca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4c09a6-c0b3-4a73-903a-1d8212fdec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CD4A07-BA42-4197-83B8-13DD9CF1D337}">
  <ds:schemaRefs>
    <ds:schemaRef ds:uri="http://schemas.microsoft.com/office/infopath/2007/PartnerControls"/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a24c09a6-c0b3-4a73-903a-1d8212fdeca9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95A2B92-69FE-4361-A9C4-4D93D28384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BC23E1-D2A9-49B5-800F-1AB1A13B42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4c09a6-c0b3-4a73-903a-1d8212fdec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385</Words>
  <Application>Microsoft Office PowerPoint</Application>
  <PresentationFormat>Widescreen</PresentationFormat>
  <Paragraphs>54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Cambria Math</vt:lpstr>
      <vt:lpstr>Elephant</vt:lpstr>
      <vt:lpstr>Univers Condensed</vt:lpstr>
      <vt:lpstr>MimeoVTI</vt:lpstr>
      <vt:lpstr>Radiation Quantities and Units</vt:lpstr>
      <vt:lpstr>Contents:</vt:lpstr>
      <vt:lpstr>Types of Radiations:</vt:lpstr>
      <vt:lpstr>Different Units of Activity:</vt:lpstr>
      <vt:lpstr>S I Units:</vt:lpstr>
      <vt:lpstr>KERMA:</vt:lpstr>
      <vt:lpstr>Natural Sources of Radiations:</vt:lpstr>
      <vt:lpstr>Artificial sources of radiations:</vt:lpstr>
      <vt:lpstr>Radiation Dose: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Radiation Quantities and Units</dc:title>
  <dc:creator>Svastik   Kanwar</dc:creator>
  <cp:lastModifiedBy>Svastik   Kanwar</cp:lastModifiedBy>
  <cp:revision>2</cp:revision>
  <dcterms:created xsi:type="dcterms:W3CDTF">2022-07-14T13:58:56Z</dcterms:created>
  <dcterms:modified xsi:type="dcterms:W3CDTF">2022-07-15T16:23:17Z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0x010100496A877131435743BB8F5DA27FD5817A</vt:lpwstr>
  </property>
</Properties>
</file>